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309" r:id="rId3"/>
    <p:sldId id="301" r:id="rId4"/>
    <p:sldId id="269" r:id="rId5"/>
    <p:sldId id="310" r:id="rId6"/>
    <p:sldId id="279" r:id="rId7"/>
    <p:sldId id="282" r:id="rId8"/>
    <p:sldId id="281" r:id="rId9"/>
    <p:sldId id="283" r:id="rId10"/>
    <p:sldId id="270" r:id="rId11"/>
    <p:sldId id="258" r:id="rId12"/>
    <p:sldId id="284" r:id="rId13"/>
    <p:sldId id="267" r:id="rId14"/>
    <p:sldId id="285" r:id="rId15"/>
    <p:sldId id="286" r:id="rId16"/>
    <p:sldId id="271" r:id="rId17"/>
    <p:sldId id="272" r:id="rId18"/>
    <p:sldId id="273" r:id="rId19"/>
    <p:sldId id="274" r:id="rId20"/>
    <p:sldId id="259" r:id="rId21"/>
    <p:sldId id="260" r:id="rId22"/>
    <p:sldId id="261" r:id="rId23"/>
    <p:sldId id="262" r:id="rId24"/>
    <p:sldId id="263" r:id="rId25"/>
    <p:sldId id="264" r:id="rId26"/>
    <p:sldId id="266" r:id="rId27"/>
    <p:sldId id="275" r:id="rId28"/>
    <p:sldId id="287" r:id="rId29"/>
    <p:sldId id="289" r:id="rId30"/>
    <p:sldId id="291" r:id="rId31"/>
    <p:sldId id="303" r:id="rId32"/>
    <p:sldId id="302" r:id="rId33"/>
    <p:sldId id="304" r:id="rId34"/>
    <p:sldId id="305" r:id="rId35"/>
    <p:sldId id="306" r:id="rId36"/>
    <p:sldId id="307" r:id="rId37"/>
    <p:sldId id="308" r:id="rId38"/>
    <p:sldId id="297" r:id="rId39"/>
    <p:sldId id="298" r:id="rId40"/>
    <p:sldId id="299" r:id="rId41"/>
    <p:sldId id="30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 Darr" initials="LD" lastIdx="16" clrIdx="0">
    <p:extLst>
      <p:ext uri="{19B8F6BF-5375-455C-9EA6-DF929625EA0E}">
        <p15:presenceInfo xmlns:p15="http://schemas.microsoft.com/office/powerpoint/2012/main" userId="0a601551954fed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8"/>
    <p:restoredTop sz="94679"/>
  </p:normalViewPr>
  <p:slideViewPr>
    <p:cSldViewPr snapToGrid="0" snapToObjects="1">
      <p:cViewPr varScale="1">
        <p:scale>
          <a:sx n="87" d="100"/>
          <a:sy n="87" d="100"/>
        </p:scale>
        <p:origin x="7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20:05:23.107" idx="5">
    <p:pos x="4802" y="875"/>
    <p:text>From state to state we more or less expect a similar experience when we encounter law enforcement.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07:12.453" idx="6">
    <p:pos x="4802" y="971"/>
    <p:text>This is a gross underestimation of the range of resources and technogical capacity.</p:text>
    <p:extLst>
      <p:ext uri="{C676402C-5697-4E1C-873F-D02D1690AC5C}">
        <p15:threadingInfo xmlns:p15="http://schemas.microsoft.com/office/powerpoint/2012/main" timeZoneBias="300">
          <p15:parentCm authorId="1" idx="5"/>
        </p15:threadingInfo>
      </p:ext>
    </p:extLst>
  </p:cm>
  <p:cm authorId="1" dt="2018-07-05T20:34:07.810" idx="7">
    <p:pos x="10" y="10"/>
    <p:text>Crime mapping is often thought of as an internal function. For example, hot spot policing is the common practice of focusing efforts on areas of high crime.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43:54.926" idx="8">
    <p:pos x="10" y="106"/>
    <p:text>However, maps of reported incidents can be used as a vehicle for transparency with the public.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16.386" idx="9">
    <p:pos x="10" y="202"/>
    <p:text>In the U.S. we more or less expect the roles and capabilities of all police departments the same.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38.554" idx="10">
    <p:pos x="10" y="298"/>
    <p:text>In reality, most police departments are small.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6T16:09:38.572" idx="11">
    <p:pos x="10" y="10"/>
    <p:text>The extension of accountability between police and communities through open data is a hot topic right now.</p:text>
    <p:extLst>
      <p:ext uri="{C676402C-5697-4E1C-873F-D02D1690AC5C}">
        <p15:threadingInfo xmlns:p15="http://schemas.microsoft.com/office/powerpoint/2012/main" timeZoneBias="300"/>
      </p:ext>
    </p:extLst>
  </p:cm>
  <p:cm authorId="1" dt="2018-07-06T16:24:49.181" idx="12">
    <p:pos x="10" y="106"/>
    <p:text>Open data is data that is freely available for use and re-distribution.</p:text>
    <p:extLst>
      <p:ext uri="{C676402C-5697-4E1C-873F-D02D1690AC5C}">
        <p15:threadingInfo xmlns:p15="http://schemas.microsoft.com/office/powerpoint/2012/main" timeZoneBias="300">
          <p15:parentCm authorId="1" idx="11"/>
        </p15:threadingInfo>
      </p:ext>
    </p:extLst>
  </p:cm>
  <p:cm authorId="1" dt="2018-07-06T16:30:07.777" idx="13">
    <p:pos x="10" y="202"/>
    <p:text>In 2015, President Obama initiated the Task Force on 21st Century Policing with the idea that opening police data to the public will improve relations.</p:text>
    <p:extLst>
      <p:ext uri="{C676402C-5697-4E1C-873F-D02D1690AC5C}">
        <p15:threadingInfo xmlns:p15="http://schemas.microsoft.com/office/powerpoint/2012/main" timeZoneBias="300">
          <p15:parentCm authorId="1" idx="1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6T16:33:23.120" idx="16">
    <p:pos x="10" y="10"/>
    <p:text>Since, the Police Data Inititative was started as a "law enforcement community of practice" where volunteer agencies release data sets and share novel data uses and programs along with researchers and citizens.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</a:rPr>
              <a:t> A Geovisual Framework with Open Data for Novice Users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Michael Crowder</a:t>
            </a:r>
          </a:p>
          <a:p>
            <a:r>
              <a:rPr lang="en-US" dirty="0">
                <a:latin typeface="Gill Sans MT" panose="020B0502020104020203" pitchFamily="34" charset="0"/>
              </a:rPr>
              <a:t>Lauren </a:t>
            </a:r>
            <a:r>
              <a:rPr lang="en-US" dirty="0" err="1">
                <a:latin typeface="Gill Sans MT" panose="020B0502020104020203" pitchFamily="34" charset="0"/>
              </a:rPr>
              <a:t>Darr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Gerardo Garza</a:t>
            </a:r>
          </a:p>
          <a:p>
            <a:r>
              <a:rPr lang="en-US" dirty="0">
                <a:latin typeface="Gill Sans MT" panose="020B0502020104020203" pitchFamily="34" charset="0"/>
              </a:rPr>
              <a:t>Brent 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1027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Currently, no standards exist for geovisual framework to display criminal activity on digital maps.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74148-9CE9-D644-89C8-2DC4278A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/>
          <a:stretch/>
        </p:blipFill>
        <p:spPr>
          <a:xfrm>
            <a:off x="1002009" y="3765187"/>
            <a:ext cx="7139982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4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A6C729-AF42-084C-B2FC-98F18208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2ED82-EF76-AE40-B691-F6D27BC4CFC1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988" y="-415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16598A-D532-E34A-A77F-694AC726C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FB597-0B85-4C4D-9F54-9795E69E15A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15FECA-40B2-C64E-91C1-F8D0624D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BD052-F5BD-C947-9A00-16028081E6E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3578235" cy="501835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1830s </a:t>
            </a:r>
            <a:r>
              <a:rPr lang="en-US" sz="2800" dirty="0" err="1">
                <a:latin typeface="Gill Sans MT" panose="020B0502020104020203" pitchFamily="34" charset="0"/>
              </a:rPr>
              <a:t>Guerry</a:t>
            </a:r>
            <a:r>
              <a:rPr lang="en-US" sz="2800" dirty="0">
                <a:latin typeface="Gill Sans MT" panose="020B0502020104020203" pitchFamily="34" charset="0"/>
              </a:rPr>
              <a:t> maps crime rates and education in France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Birth of criminology and sociology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1990s crime mapping goes digital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Police adoption of digital maps remains complicated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14304-B3DA-4063-9DCD-A494B6D3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62" y="1180830"/>
            <a:ext cx="47484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2EA6F3-EAAC-BF4C-B8AE-D47B48833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Cartographic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11B6AF-BAAA-BF4C-9A7E-AA133D52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2694079"/>
            <a:ext cx="6891130" cy="2301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DA024F-EB0A-064C-AAF7-FE9BACB5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287" y="3573614"/>
            <a:ext cx="475974" cy="5400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9A1DF1-7E81-E045-9060-25EB9D8E9A89}"/>
              </a:ext>
            </a:extLst>
          </p:cNvPr>
          <p:cNvSpPr txBox="1"/>
          <p:nvPr/>
        </p:nvSpPr>
        <p:spPr>
          <a:xfrm>
            <a:off x="7203385" y="4905538"/>
            <a:ext cx="814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Roth</a:t>
            </a:r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883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3CF10C-E5D8-C449-BC8A-51B4AA32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color in a map is to give a clear visual indication of what is happening on the earth.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335FF-853A-994A-BCB2-0CA3315C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33" y="3312673"/>
            <a:ext cx="4192657" cy="286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EFF93-32D7-EA4A-AEBD-3FD5F4A27656}"/>
              </a:ext>
            </a:extLst>
          </p:cNvPr>
          <p:cNvSpPr txBox="1"/>
          <p:nvPr/>
        </p:nvSpPr>
        <p:spPr>
          <a:xfrm>
            <a:off x="628650" y="3962077"/>
            <a:ext cx="3569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“Sanitary Map of the Town of Leeds” 1842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Blue dots are cholera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Orange dots are other contagious diseases</a:t>
            </a:r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0876E49-C69D-8A4F-9625-CED69BFC2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Graphically showing the difference between entities by using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3D9B1-5177-C945-A698-E68E6C1C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28" y="2941981"/>
            <a:ext cx="4013207" cy="293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C6933-2C8F-6E4D-AB5D-8B1B723B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43" y="2941981"/>
            <a:ext cx="4013207" cy="2938241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68F495E-F565-024E-8EFF-56020337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Graphically showing the difference between entities by using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3E9EF-DEEE-B946-AAB3-A6EBEA3B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1" y="2941981"/>
            <a:ext cx="3642142" cy="180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86715-961F-8849-8097-B8B252861C7A}"/>
              </a:ext>
            </a:extLst>
          </p:cNvPr>
          <p:cNvSpPr txBox="1"/>
          <p:nvPr/>
        </p:nvSpPr>
        <p:spPr>
          <a:xfrm>
            <a:off x="556311" y="4737706"/>
            <a:ext cx="35698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Color Brewer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Online tool for selecting color schemes for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E4BF-35BE-4E7C-B73C-486A5409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7BE6-40A3-47C2-BCB1-DBCF3E56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78" y="5328138"/>
            <a:ext cx="4023506" cy="1028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Leaflet, 3</a:t>
            </a:r>
            <a:r>
              <a:rPr lang="en-US" sz="1800" baseline="30000" dirty="0">
                <a:latin typeface="Gill Sans MT" panose="020B0502020104020203" pitchFamily="34" charset="0"/>
              </a:rPr>
              <a:t>rd</a:t>
            </a:r>
            <a:r>
              <a:rPr lang="en-US" sz="1800" dirty="0">
                <a:latin typeface="Gill Sans MT" panose="020B0502020104020203" pitchFamily="34" charset="0"/>
              </a:rPr>
              <a:t> party, or custom map tiles </a:t>
            </a:r>
          </a:p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 Landscape of chosen design and detail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AAA1-630A-4F2A-BF42-3F4544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33FB-0E92-4E37-996D-4D1A2CF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304177" y="1547447"/>
            <a:ext cx="402350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95C10-D69A-4D90-A759-178BCCE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547447"/>
            <a:ext cx="4031432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23AF30-A2FB-4A39-9124-DAA88C7E52B6}"/>
              </a:ext>
            </a:extLst>
          </p:cNvPr>
          <p:cNvSpPr txBox="1">
            <a:spLocks/>
          </p:cNvSpPr>
          <p:nvPr/>
        </p:nvSpPr>
        <p:spPr>
          <a:xfrm>
            <a:off x="1250028" y="1050070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637C-E27F-4C7F-864D-5EFE0B99EEF2}"/>
              </a:ext>
            </a:extLst>
          </p:cNvPr>
          <p:cNvSpPr txBox="1">
            <a:spLocks/>
          </p:cNvSpPr>
          <p:nvPr/>
        </p:nvSpPr>
        <p:spPr>
          <a:xfrm>
            <a:off x="5766131" y="1028699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‘16’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7B9BE7-EB89-44DE-906E-1AE97ECBDF43}"/>
              </a:ext>
            </a:extLst>
          </p:cNvPr>
          <p:cNvSpPr txBox="1">
            <a:spLocks/>
          </p:cNvSpPr>
          <p:nvPr/>
        </p:nvSpPr>
        <p:spPr>
          <a:xfrm>
            <a:off x="4816317" y="5295899"/>
            <a:ext cx="4031432" cy="10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Layering capability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2-lines of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90C1-973F-4183-B0FD-A5B15122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1363-51E7-4EFE-8AAF-1BCDFD02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036091"/>
            <a:ext cx="7886700" cy="5922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Artistry v. Clarity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EAC2-F0C9-46B8-87B6-C0F8ED8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C7CA-3AB7-45B8-9310-0FBE179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2" y="2342785"/>
            <a:ext cx="402251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C841-A6EB-4C71-96BD-B8173C3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93" y="2342785"/>
            <a:ext cx="4026755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A07B1E-A721-4112-9CF3-06996016A693}"/>
              </a:ext>
            </a:extLst>
          </p:cNvPr>
          <p:cNvSpPr txBox="1">
            <a:spLocks/>
          </p:cNvSpPr>
          <p:nvPr/>
        </p:nvSpPr>
        <p:spPr>
          <a:xfrm>
            <a:off x="1186962" y="1621694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Watercolor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16EBD-1DF6-40A9-A901-980E34DF13EF}"/>
              </a:ext>
            </a:extLst>
          </p:cNvPr>
          <p:cNvSpPr txBox="1">
            <a:spLocks/>
          </p:cNvSpPr>
          <p:nvPr/>
        </p:nvSpPr>
        <p:spPr>
          <a:xfrm>
            <a:off x="5308976" y="1628351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 err="1">
                <a:latin typeface="Gill Sans MT" panose="020B0502020104020203" pitchFamily="34" charset="0"/>
              </a:rPr>
              <a:t>NatGeo</a:t>
            </a:r>
            <a:endParaRPr lang="en-US" sz="5600" dirty="0">
              <a:latin typeface="Gill Sans MT" panose="020B05020201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18"/>
            <a:ext cx="7886700" cy="1344471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Crime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3153"/>
            <a:ext cx="7886700" cy="4305662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Multi-purpose: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Shaping policy/strategy 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Hot spot mapping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Crisis intervention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Public transparency and engagement</a:t>
            </a:r>
          </a:p>
          <a:p>
            <a:pPr lvl="1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  <a:latin typeface="Gill Sans MT" panose="020B0502020104020203" pitchFamily="34" charset="0"/>
              </a:rPr>
              <a:t>**Transition to open data somehow</a:t>
            </a:r>
            <a:endParaRPr lang="en-US" i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D545D2-BC4E-4F0B-A9E9-0120D65864AF}"/>
              </a:ext>
            </a:extLst>
          </p:cNvPr>
          <p:cNvGrpSpPr/>
          <p:nvPr/>
        </p:nvGrpSpPr>
        <p:grpSpPr>
          <a:xfrm>
            <a:off x="4857960" y="1785473"/>
            <a:ext cx="1599990" cy="496595"/>
            <a:chOff x="4981659" y="1795485"/>
            <a:chExt cx="1599990" cy="4965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1398EB-EF2B-4E6E-8F45-59946C474CD7}"/>
                </a:ext>
              </a:extLst>
            </p:cNvPr>
            <p:cNvSpPr/>
            <p:nvPr/>
          </p:nvSpPr>
          <p:spPr>
            <a:xfrm>
              <a:off x="4981659" y="1795485"/>
              <a:ext cx="1599990" cy="49659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44E17C-6B93-440A-8A26-B5E6BA606F66}"/>
                </a:ext>
              </a:extLst>
            </p:cNvPr>
            <p:cNvSpPr txBox="1"/>
            <p:nvPr/>
          </p:nvSpPr>
          <p:spPr>
            <a:xfrm>
              <a:off x="4981660" y="1830415"/>
              <a:ext cx="159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Police User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950F31-8184-4658-9748-57037294453E}"/>
              </a:ext>
            </a:extLst>
          </p:cNvPr>
          <p:cNvGrpSpPr/>
          <p:nvPr/>
        </p:nvGrpSpPr>
        <p:grpSpPr>
          <a:xfrm>
            <a:off x="6736765" y="3747578"/>
            <a:ext cx="1700209" cy="496595"/>
            <a:chOff x="5083949" y="2332579"/>
            <a:chExt cx="1700209" cy="4965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7BC5FE-DDFE-40DB-B99B-28816FD83B71}"/>
                </a:ext>
              </a:extLst>
            </p:cNvPr>
            <p:cNvSpPr/>
            <p:nvPr/>
          </p:nvSpPr>
          <p:spPr>
            <a:xfrm>
              <a:off x="5134059" y="2332579"/>
              <a:ext cx="1599990" cy="49659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DAF7E4-A097-4788-8EF9-20E267A6B460}"/>
                </a:ext>
              </a:extLst>
            </p:cNvPr>
            <p:cNvSpPr/>
            <p:nvPr/>
          </p:nvSpPr>
          <p:spPr>
            <a:xfrm>
              <a:off x="5083949" y="2332579"/>
              <a:ext cx="17002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Citizen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6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Discrete, multiple variables</a:t>
            </a:r>
          </a:p>
          <a:p>
            <a:r>
              <a:rPr lang="en-US" dirty="0"/>
              <a:t>View of landscape</a:t>
            </a:r>
          </a:p>
          <a:p>
            <a:r>
              <a:rPr lang="en-US" dirty="0"/>
              <a:t>Dot size can be misleading</a:t>
            </a:r>
          </a:p>
          <a:p>
            <a:r>
              <a:rPr lang="en-US" dirty="0"/>
              <a:t>Opacity for density</a:t>
            </a:r>
          </a:p>
          <a:p>
            <a:pPr marL="0" indent="0">
              <a:buNone/>
            </a:pPr>
            <a:r>
              <a:rPr lang="en-US" dirty="0"/>
              <a:t>*Map examples*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5837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69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Solution to densely populated dot map</a:t>
            </a:r>
          </a:p>
          <a:p>
            <a:r>
              <a:rPr lang="en-US" dirty="0"/>
              <a:t>Mouse over feature</a:t>
            </a:r>
          </a:p>
          <a:p>
            <a:r>
              <a:rPr lang="en-US" dirty="0"/>
              <a:t>‘</a:t>
            </a:r>
            <a:r>
              <a:rPr lang="en-US" dirty="0" err="1"/>
              <a:t>Spiderfy</a:t>
            </a:r>
            <a:r>
              <a:rPr lang="en-US" dirty="0"/>
              <a:t>’ shows individual objects on zoom</a:t>
            </a:r>
          </a:p>
          <a:p>
            <a:r>
              <a:rPr lang="en-US" dirty="0"/>
              <a:t>Computationally more efficient than dot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175180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24179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Density, higher level view</a:t>
            </a:r>
          </a:p>
          <a:p>
            <a:r>
              <a:rPr lang="en-US" dirty="0"/>
              <a:t>Heat v. Hot Spot important distinction</a:t>
            </a:r>
          </a:p>
          <a:p>
            <a:r>
              <a:rPr lang="en-US" dirty="0"/>
              <a:t>Single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3566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19217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# NIBRS Incident types</a:t>
            </a:r>
          </a:p>
          <a:p>
            <a:r>
              <a:rPr lang="en-US" dirty="0"/>
              <a:t>Can’t display all variables at once</a:t>
            </a:r>
          </a:p>
          <a:p>
            <a:r>
              <a:rPr lang="en-US" dirty="0"/>
              <a:t>What are most useful for citizens?</a:t>
            </a:r>
          </a:p>
          <a:p>
            <a:r>
              <a:rPr lang="en-US" dirty="0"/>
              <a:t>Careful to choose several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DBF3-7EBB-4E23-BA27-CF8CA07D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949B3-6BCB-49D7-B27D-2EA28C0C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94AA5-8924-4DCA-8361-74FE884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8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Open Data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Available and accessible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Re-use and redistribution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Universal participation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Task Force on 21</a:t>
            </a:r>
            <a:r>
              <a:rPr lang="en-US" baseline="30000" dirty="0">
                <a:solidFill>
                  <a:schemeClr val="tx1"/>
                </a:solidFill>
                <a:latin typeface="Gill Sans MT" panose="020B0502020104020203" pitchFamily="34" charset="0"/>
              </a:rPr>
              <a:t>st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 Century Policing</a:t>
            </a:r>
            <a:endParaRPr lang="en-US" dirty="0">
              <a:latin typeface="Gill Sans MT" panose="020B0502020104020203" pitchFamily="34" charset="0"/>
            </a:endParaRP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2015 Presidential agenda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“law enforcement community of practice”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&gt;200 data sets released</a:t>
            </a:r>
          </a:p>
          <a:p>
            <a:pPr lvl="2"/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lvl="2"/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3B7-8DF0-49D3-B044-0803301C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D912-5B01-4948-BF5F-ACB9CE2B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BC6F-E5FB-4D94-99A7-72C71038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1782-6A8E-449C-A162-3D9D31C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2EFD-7597-4D73-A046-7386AEE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D1E-D523-41A2-966E-8A697D27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Task Force on 21</a:t>
            </a:r>
            <a:r>
              <a:rPr lang="en-US" baseline="30000" dirty="0">
                <a:solidFill>
                  <a:schemeClr val="tx1"/>
                </a:solidFill>
                <a:latin typeface="Gill Sans MT" panose="020B0502020104020203" pitchFamily="34" charset="0"/>
              </a:rPr>
              <a:t>st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 Century Policing</a:t>
            </a:r>
            <a:endParaRPr lang="en-US" dirty="0">
              <a:latin typeface="Gill Sans MT" panose="020B0502020104020203" pitchFamily="34" charset="0"/>
            </a:endParaRP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2015 Presidential agenda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“law enforcement community of practice”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&gt;200 data sets released</a:t>
            </a:r>
          </a:p>
          <a:p>
            <a:pPr lvl="2"/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lvl="2"/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CD9D3-D32E-49B2-97A4-67BFEE44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4" y="3367454"/>
            <a:ext cx="7280031" cy="25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09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0DD8B9-1C66-46CA-990E-435F5B867925}"/>
              </a:ext>
            </a:extLst>
          </p:cNvPr>
          <p:cNvSpPr txBox="1">
            <a:spLocks/>
          </p:cNvSpPr>
          <p:nvPr/>
        </p:nvSpPr>
        <p:spPr>
          <a:xfrm>
            <a:off x="1099038" y="1279526"/>
            <a:ext cx="6945924" cy="44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panose="020B0502020104020203" pitchFamily="34" charset="0"/>
              </a:rPr>
              <a:t>Is open data really open at all?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Yes and No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the public know what or how to use: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Comma-separated values (.csv)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JavaScript Object Notation (JSON)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Application Programming Interface (API)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a giant data table engage the public?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F2243-686F-475D-A9AF-E9A4BDA3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369777"/>
            <a:ext cx="8686800" cy="18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Two part: 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New national standard for crime reporting: NIBRS</a:t>
            </a:r>
          </a:p>
          <a:p>
            <a:pPr marL="971550" lvl="1" indent="-514350">
              <a:buAutoNum type="arabicPeriod"/>
            </a:pPr>
            <a:endParaRPr lang="en-US" dirty="0">
              <a:latin typeface="Gill Sans MT" panose="020B0502020104020203" pitchFamily="34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No current standards for geographical visualization of NIBRS data for the public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562022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336257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703157" y="5044273"/>
            <a:ext cx="1416818" cy="683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6011</TotalTime>
  <Words>903</Words>
  <Application>Microsoft Office PowerPoint</Application>
  <PresentationFormat>On-screen Show (4:3)</PresentationFormat>
  <Paragraphs>268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Gill Sans MT</vt:lpstr>
      <vt:lpstr>Microsoft Tai Le</vt:lpstr>
      <vt:lpstr>Office Theme</vt:lpstr>
      <vt:lpstr> A Geovisual Framework with Open Data for Novice Users </vt:lpstr>
      <vt:lpstr>Crime Mapping</vt:lpstr>
      <vt:lpstr>Crime Mapping</vt:lpstr>
      <vt:lpstr>Open Data</vt:lpstr>
      <vt:lpstr>Open Data</vt:lpstr>
      <vt:lpstr>Open Data</vt:lpstr>
      <vt:lpstr>Motivation</vt:lpstr>
      <vt:lpstr>Motivation</vt:lpstr>
      <vt:lpstr>Motivation</vt:lpstr>
      <vt:lpstr>Motivation</vt:lpstr>
      <vt:lpstr>Data Source</vt:lpstr>
      <vt:lpstr>Data Source</vt:lpstr>
      <vt:lpstr>Map Making</vt:lpstr>
      <vt:lpstr>Map Making</vt:lpstr>
      <vt:lpstr>Map Making</vt:lpstr>
      <vt:lpstr>Intro to framework</vt:lpstr>
      <vt:lpstr>Intro to framework</vt:lpstr>
      <vt:lpstr>Intro to framework</vt:lpstr>
      <vt:lpstr>Intro to Framework</vt:lpstr>
      <vt:lpstr>Geovisual Framework</vt:lpstr>
      <vt:lpstr>Geovisual Framework</vt:lpstr>
      <vt:lpstr>Interactivity</vt:lpstr>
      <vt:lpstr>Interactivity</vt:lpstr>
      <vt:lpstr>Interactivity</vt:lpstr>
      <vt:lpstr>Color</vt:lpstr>
      <vt:lpstr>Color</vt:lpstr>
      <vt:lpstr>Color</vt:lpstr>
      <vt:lpstr>Basemaps</vt:lpstr>
      <vt:lpstr>Basemaps</vt:lpstr>
      <vt:lpstr>Map Types</vt:lpstr>
      <vt:lpstr>Map Types</vt:lpstr>
      <vt:lpstr>Map Types</vt:lpstr>
      <vt:lpstr>Map Types</vt:lpstr>
      <vt:lpstr>Map Types</vt:lpstr>
      <vt:lpstr>Map Types</vt:lpstr>
      <vt:lpstr>Variable Selection</vt:lpstr>
      <vt:lpstr>Variable Selection</vt:lpstr>
      <vt:lpstr>Deployment &amp; Conclusion</vt:lpstr>
      <vt:lpstr>Deployment &amp; Conclusion</vt:lpstr>
      <vt:lpstr>Deployment &amp; Conclusion</vt:lpstr>
      <vt:lpstr>Deployment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Lauren Darr</cp:lastModifiedBy>
  <cp:revision>78</cp:revision>
  <dcterms:created xsi:type="dcterms:W3CDTF">2017-03-18T16:30:52Z</dcterms:created>
  <dcterms:modified xsi:type="dcterms:W3CDTF">2018-07-06T21:40:02Z</dcterms:modified>
</cp:coreProperties>
</file>